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510" r:id="rId2"/>
    <p:sldId id="3514" r:id="rId3"/>
    <p:sldId id="3511" r:id="rId4"/>
    <p:sldId id="3512" r:id="rId5"/>
    <p:sldId id="35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08F88-98FC-4459-9613-D10D9818FEE8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0E773-F83D-4D94-B1A6-F5EF5B04967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708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900389-BE3A-4124-B51C-FD68CEE5662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08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900389-BE3A-4124-B51C-FD68CEE5662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85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900389-BE3A-4124-B51C-FD68CEE5662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522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900389-BE3A-4124-B51C-FD68CEE5662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7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900389-BE3A-4124-B51C-FD68CEE5662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46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460E-B385-4557-8F34-4BF32C62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C20CD-8F0F-4BBF-82FB-19AC7E167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AB33-C6D9-429B-8C7D-DA37F907A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0A075-8ED7-4336-87E2-178A67C9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D6155-9716-41BE-A6A8-54448030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262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36CDB-5F22-4FE1-A878-59093D91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258B2-AEC6-4436-A24C-D0BB6704E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26364-B825-45C0-90A1-8EB194D6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4A72-7998-4B85-9324-01321547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DCC2A-F936-46C4-BFDF-541F6470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2833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E56438-6679-48BB-BEEE-4F6ADAA0BA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725B5E-E5FA-4EF6-84E7-939EE1356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74AC0-174F-40F9-805F-4BF6F6CB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216F9-C862-490A-9A9C-11781745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83AC1-9758-4459-9D83-224910126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2390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A7F0-20E4-437A-B6CF-79A096A1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1BF0A-4544-4708-997F-7A3BB0E7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60882-1F1E-459A-8230-8EAC5DBF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07F38-9625-42A6-A586-7290F0B4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4CF83-758B-4422-B105-8EDB53B2E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8736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A90B-BCF6-44EF-B06B-7D651B23D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0090C-5CA7-4C9E-9949-85792842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49826-1F0D-4DE2-9A22-6B75927F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796E-37D5-45EB-A9A0-A0BABFB9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8FC8B-A4D1-47C1-AEEF-E7FC4B11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616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9D1C3-2258-4D77-A8A9-5198866F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9016-4E95-4996-ACDE-545C88CCD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A3463-7172-4141-98B1-19FF276AC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ABB30-4C02-4349-9EE2-74684547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DE200-28F5-404C-8D5C-08C7CE8D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91A19-4018-4683-AFC7-F9102176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520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44A6-5772-464A-896F-DE67F5448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DED4D-256F-401B-AF0C-C61CA426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C786F-FC8E-4BF6-9052-155C31457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EA564-89DF-4CCA-BFC9-05E721ABF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2C7319-934C-4089-8DBD-7F7387DF3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42AC0-F88D-4E23-8F43-31B4A71E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44ACD-8115-49E6-A0FA-668BFAC7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A6EAC5-414A-4E0B-A61C-BDCFD4854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040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8220-841D-4DCB-94DD-1868F221F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7735B-AAA8-4800-9263-F8E80A72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2B89E-FDEB-493A-B425-62E3B38F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08881-DA29-457A-B62E-E98ED439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952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ADDCDD-3BE1-4968-BB37-6C5376A3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E99DB-64B0-46E4-A8F9-434AB7FC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45832-8653-4AAC-B950-3EEA748E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9214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1CCA-D6FC-4AFF-82C8-1A85042C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F762-0B15-4FF2-8C1D-2B7C90570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1A6BC-EA20-44C5-881E-CDE53F436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0C030-6E72-4521-8469-4A506D73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E34C8-059B-4C0F-8757-53012773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D7501-E186-4CDF-A573-C3EDB653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945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DBCDF-BA4F-49E1-9C62-61DF912B1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B56081-C6C1-4949-974E-E0C3BF05E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7E90F-E56F-47E4-99D7-5F554D3F0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9EC66-4FF7-47D0-A2FE-C627EDF1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0A6E-4669-4762-A218-4FFF6AFA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05223-65B3-4785-A548-10E630CB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811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2F12FB-12CE-4828-8D64-792C3080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7D9F2-7C96-42B6-AA0F-227D052EC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88378-2114-4C97-9464-7E408CB58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4AE2B-84C3-4CA1-9FA8-C2CEB61C982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27DEC-E3D0-4D7F-BC7B-DD51D1FF5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30539-73CE-41B5-957F-1236EA471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4AF4-7D65-4489-B90D-8DE57A4972E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44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63237644-7E6C-4687-9FA0-095E014827E9}"/>
              </a:ext>
            </a:extLst>
          </p:cNvPr>
          <p:cNvGrpSpPr/>
          <p:nvPr/>
        </p:nvGrpSpPr>
        <p:grpSpPr>
          <a:xfrm>
            <a:off x="224416" y="100948"/>
            <a:ext cx="3034093" cy="597082"/>
            <a:chOff x="236688" y="106270"/>
            <a:chExt cx="3200020" cy="629735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20DC4BA-790C-478E-8281-2E60A9274F11}"/>
                </a:ext>
              </a:extLst>
            </p:cNvPr>
            <p:cNvSpPr/>
            <p:nvPr/>
          </p:nvSpPr>
          <p:spPr>
            <a:xfrm>
              <a:off x="787016" y="314014"/>
              <a:ext cx="2649692" cy="389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6694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rgbClr val="FF0000"/>
                  </a:solidFill>
                  <a:latin typeface="微软雅黑"/>
                  <a:ea typeface="微软雅黑"/>
                </a:rPr>
                <a:t>新加坡升学</a:t>
              </a:r>
              <a:endParaRPr lang="zh-CN" altLang="en-US" b="1" dirty="0">
                <a:solidFill>
                  <a:srgbClr val="FF0000"/>
                </a:solidFill>
                <a:latin typeface="微软雅黑"/>
                <a:ea typeface="宋体" panose="02010600030101010101" pitchFamily="2" charset="-122"/>
              </a:endParaRPr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B412BBFF-9D3E-4F5F-B8BE-A190D793A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688" y="106270"/>
              <a:ext cx="550326" cy="629735"/>
            </a:xfrm>
            <a:prstGeom prst="rect">
              <a:avLst/>
            </a:prstGeom>
          </p:spPr>
        </p:pic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7A85D6A-EAEE-4845-B5D9-5ABD429DBD17}"/>
              </a:ext>
            </a:extLst>
          </p:cNvPr>
          <p:cNvSpPr/>
          <p:nvPr/>
        </p:nvSpPr>
        <p:spPr>
          <a:xfrm>
            <a:off x="-12771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2494263-6B94-4102-BDD1-5676D8CD30C2}"/>
              </a:ext>
            </a:extLst>
          </p:cNvPr>
          <p:cNvSpPr/>
          <p:nvPr/>
        </p:nvSpPr>
        <p:spPr>
          <a:xfrm>
            <a:off x="3034853" y="6774026"/>
            <a:ext cx="3047624" cy="83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8DBA5BB3-BF47-4FF6-A256-1822B730959F}"/>
              </a:ext>
            </a:extLst>
          </p:cNvPr>
          <p:cNvSpPr/>
          <p:nvPr/>
        </p:nvSpPr>
        <p:spPr>
          <a:xfrm>
            <a:off x="6082476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A916DF1-FC61-4DCE-898E-EDE61A8120C3}"/>
              </a:ext>
            </a:extLst>
          </p:cNvPr>
          <p:cNvSpPr/>
          <p:nvPr/>
        </p:nvSpPr>
        <p:spPr>
          <a:xfrm>
            <a:off x="9130100" y="6774026"/>
            <a:ext cx="3047624" cy="833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884AAA-3A02-4968-B7AE-8ED7861E449C}"/>
              </a:ext>
            </a:extLst>
          </p:cNvPr>
          <p:cNvSpPr/>
          <p:nvPr/>
        </p:nvSpPr>
        <p:spPr>
          <a:xfrm>
            <a:off x="2541182" y="864224"/>
            <a:ext cx="6772939" cy="8493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sz="2800" b="1" dirty="0">
                <a:solidFill>
                  <a:srgbClr val="001F5F"/>
                </a:solidFill>
                <a:effectLst/>
                <a:ea typeface="DengXian" panose="02010600030101010101" pitchFamily="2" charset="-122"/>
                <a:cs typeface="DengXian" panose="02010600030101010101" pitchFamily="2" charset="-122"/>
              </a:rPr>
              <a:t>北京京华智慧教育科技（集团</a:t>
            </a:r>
            <a:r>
              <a:rPr lang="zh-CN" sz="2800" b="1" spc="-10" dirty="0">
                <a:solidFill>
                  <a:srgbClr val="001F5F"/>
                </a:solidFill>
                <a:effectLst/>
                <a:ea typeface="DengXian" panose="02010600030101010101" pitchFamily="2" charset="-122"/>
                <a:cs typeface="DengXian" panose="02010600030101010101" pitchFamily="2" charset="-122"/>
              </a:rPr>
              <a:t>）</a:t>
            </a:r>
            <a:r>
              <a:rPr lang="zh-CN" sz="2800" b="1" dirty="0">
                <a:solidFill>
                  <a:srgbClr val="001F5F"/>
                </a:solidFill>
                <a:effectLst/>
                <a:ea typeface="DengXian" panose="02010600030101010101" pitchFamily="2" charset="-122"/>
                <a:cs typeface="DengXian" panose="02010600030101010101" pitchFamily="2" charset="-122"/>
              </a:rPr>
              <a:t>有限公</a:t>
            </a:r>
            <a:endParaRPr lang="en-SG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C4385-B1DF-415C-8106-E9545FBB88E9}"/>
              </a:ext>
            </a:extLst>
          </p:cNvPr>
          <p:cNvSpPr/>
          <p:nvPr/>
        </p:nvSpPr>
        <p:spPr>
          <a:xfrm>
            <a:off x="4268973" y="1456682"/>
            <a:ext cx="1658678" cy="513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（京华智慧</a:t>
            </a:r>
            <a:r>
              <a:rPr lang="en-SG" altLang="zh-CN" dirty="0"/>
              <a:t>)</a:t>
            </a:r>
            <a:endParaRPr lang="en-SG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EF15F-A7A7-417C-B717-17692E6C1746}"/>
              </a:ext>
            </a:extLst>
          </p:cNvPr>
          <p:cNvSpPr/>
          <p:nvPr/>
        </p:nvSpPr>
        <p:spPr>
          <a:xfrm>
            <a:off x="3508744" y="2708215"/>
            <a:ext cx="4837813" cy="166399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C00000"/>
                </a:solidFill>
              </a:rPr>
              <a:t>新加坡升学</a:t>
            </a:r>
            <a:endParaRPr lang="en-SG" altLang="zh-CN" sz="3200" dirty="0">
              <a:solidFill>
                <a:srgbClr val="C00000"/>
              </a:solidFill>
            </a:endParaRPr>
          </a:p>
          <a:p>
            <a:pPr algn="ctr"/>
            <a:r>
              <a:rPr lang="zh-CN" altLang="en-US" sz="2000" b="1" dirty="0">
                <a:solidFill>
                  <a:srgbClr val="C00000"/>
                </a:solidFill>
              </a:rPr>
              <a:t>小学</a:t>
            </a:r>
            <a:r>
              <a:rPr lang="en-SG" altLang="zh-CN" sz="2000" b="1" dirty="0">
                <a:solidFill>
                  <a:srgbClr val="C00000"/>
                </a:solidFill>
              </a:rPr>
              <a:t>----------</a:t>
            </a:r>
            <a:r>
              <a:rPr lang="zh-CN" altLang="en-US" sz="2000" b="1" dirty="0">
                <a:solidFill>
                  <a:srgbClr val="C00000"/>
                </a:solidFill>
              </a:rPr>
              <a:t>大学</a:t>
            </a:r>
            <a:endParaRPr lang="en-SG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25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7611"/>
    </mc:Choice>
    <mc:Fallback xmlns="">
      <p:transition spd="slow" advTm="761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63237644-7E6C-4687-9FA0-095E014827E9}"/>
              </a:ext>
            </a:extLst>
          </p:cNvPr>
          <p:cNvGrpSpPr/>
          <p:nvPr/>
        </p:nvGrpSpPr>
        <p:grpSpPr>
          <a:xfrm>
            <a:off x="224416" y="100948"/>
            <a:ext cx="3034093" cy="597082"/>
            <a:chOff x="236688" y="106270"/>
            <a:chExt cx="3200020" cy="629735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20DC4BA-790C-478E-8281-2E60A9274F11}"/>
                </a:ext>
              </a:extLst>
            </p:cNvPr>
            <p:cNvSpPr/>
            <p:nvPr/>
          </p:nvSpPr>
          <p:spPr>
            <a:xfrm>
              <a:off x="787016" y="314014"/>
              <a:ext cx="2649692" cy="389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6694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rgbClr val="FF0000"/>
                  </a:solidFill>
                  <a:latin typeface="微软雅黑"/>
                  <a:ea typeface="微软雅黑"/>
                </a:rPr>
                <a:t>新加坡升学</a:t>
              </a:r>
              <a:endParaRPr lang="zh-CN" altLang="en-US" b="1" dirty="0">
                <a:solidFill>
                  <a:srgbClr val="FF0000"/>
                </a:solidFill>
                <a:latin typeface="微软雅黑"/>
                <a:ea typeface="宋体" panose="02010600030101010101" pitchFamily="2" charset="-122"/>
              </a:endParaRPr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B412BBFF-9D3E-4F5F-B8BE-A190D793A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688" y="106270"/>
              <a:ext cx="550326" cy="629735"/>
            </a:xfrm>
            <a:prstGeom prst="rect">
              <a:avLst/>
            </a:prstGeom>
          </p:spPr>
        </p:pic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7A85D6A-EAEE-4845-B5D9-5ABD429DBD17}"/>
              </a:ext>
            </a:extLst>
          </p:cNvPr>
          <p:cNvSpPr/>
          <p:nvPr/>
        </p:nvSpPr>
        <p:spPr>
          <a:xfrm>
            <a:off x="-12771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2494263-6B94-4102-BDD1-5676D8CD30C2}"/>
              </a:ext>
            </a:extLst>
          </p:cNvPr>
          <p:cNvSpPr/>
          <p:nvPr/>
        </p:nvSpPr>
        <p:spPr>
          <a:xfrm>
            <a:off x="3034853" y="6774026"/>
            <a:ext cx="3047624" cy="83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8DBA5BB3-BF47-4FF6-A256-1822B730959F}"/>
              </a:ext>
            </a:extLst>
          </p:cNvPr>
          <p:cNvSpPr/>
          <p:nvPr/>
        </p:nvSpPr>
        <p:spPr>
          <a:xfrm>
            <a:off x="6082476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A916DF1-FC61-4DCE-898E-EDE61A8120C3}"/>
              </a:ext>
            </a:extLst>
          </p:cNvPr>
          <p:cNvSpPr/>
          <p:nvPr/>
        </p:nvSpPr>
        <p:spPr>
          <a:xfrm>
            <a:off x="9130100" y="6774026"/>
            <a:ext cx="3047624" cy="833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884AAA-3A02-4968-B7AE-8ED7861E449C}"/>
              </a:ext>
            </a:extLst>
          </p:cNvPr>
          <p:cNvSpPr/>
          <p:nvPr/>
        </p:nvSpPr>
        <p:spPr>
          <a:xfrm>
            <a:off x="2541180" y="667252"/>
            <a:ext cx="6772939" cy="8493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sz="2800" b="1" dirty="0">
                <a:solidFill>
                  <a:srgbClr val="001F5F"/>
                </a:solidFill>
                <a:effectLst/>
                <a:ea typeface="DengXian" panose="02010600030101010101" pitchFamily="2" charset="-122"/>
                <a:cs typeface="DengXian" panose="02010600030101010101" pitchFamily="2" charset="-122"/>
              </a:rPr>
              <a:t>北京京华智慧教育科技（集团</a:t>
            </a:r>
            <a:r>
              <a:rPr lang="zh-CN" sz="2800" b="1" spc="-10" dirty="0">
                <a:solidFill>
                  <a:srgbClr val="001F5F"/>
                </a:solidFill>
                <a:effectLst/>
                <a:ea typeface="DengXian" panose="02010600030101010101" pitchFamily="2" charset="-122"/>
                <a:cs typeface="DengXian" panose="02010600030101010101" pitchFamily="2" charset="-122"/>
              </a:rPr>
              <a:t>）</a:t>
            </a:r>
            <a:r>
              <a:rPr lang="zh-CN" sz="2800" b="1" dirty="0">
                <a:solidFill>
                  <a:srgbClr val="001F5F"/>
                </a:solidFill>
                <a:effectLst/>
                <a:ea typeface="DengXian" panose="02010600030101010101" pitchFamily="2" charset="-122"/>
                <a:cs typeface="DengXian" panose="02010600030101010101" pitchFamily="2" charset="-122"/>
              </a:rPr>
              <a:t>有限公</a:t>
            </a:r>
            <a:endParaRPr lang="en-SG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C4385-B1DF-415C-8106-E9545FBB88E9}"/>
              </a:ext>
            </a:extLst>
          </p:cNvPr>
          <p:cNvSpPr/>
          <p:nvPr/>
        </p:nvSpPr>
        <p:spPr>
          <a:xfrm>
            <a:off x="5060245" y="1217372"/>
            <a:ext cx="1658678" cy="513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（京华智慧</a:t>
            </a:r>
            <a:r>
              <a:rPr lang="en-SG" altLang="zh-CN" dirty="0"/>
              <a:t>)</a:t>
            </a:r>
            <a:endParaRPr lang="en-SG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EF15F-A7A7-417C-B717-17692E6C1746}"/>
              </a:ext>
            </a:extLst>
          </p:cNvPr>
          <p:cNvSpPr/>
          <p:nvPr/>
        </p:nvSpPr>
        <p:spPr>
          <a:xfrm>
            <a:off x="3677093" y="1584050"/>
            <a:ext cx="4837813" cy="48263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C00000"/>
                </a:solidFill>
              </a:rPr>
              <a:t>目录</a:t>
            </a:r>
            <a:endParaRPr lang="en-SG" altLang="zh-CN" sz="28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E6296B-C1A1-4C73-8698-5DDB1D1C52AB}"/>
              </a:ext>
            </a:extLst>
          </p:cNvPr>
          <p:cNvSpPr/>
          <p:nvPr/>
        </p:nvSpPr>
        <p:spPr>
          <a:xfrm>
            <a:off x="2002358" y="2364567"/>
            <a:ext cx="8173000" cy="4227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zh-CN" altLang="en-US" sz="1600" b="1" dirty="0">
                <a:solidFill>
                  <a:srgbClr val="C00000"/>
                </a:solidFill>
              </a:rPr>
              <a:t>营运单位与功能</a:t>
            </a:r>
            <a:r>
              <a:rPr lang="en-SG" altLang="zh-CN" sz="1600" b="1" dirty="0">
                <a:solidFill>
                  <a:srgbClr val="C00000"/>
                </a:solidFill>
              </a:rPr>
              <a:t>…………..........……..3 </a:t>
            </a:r>
            <a:r>
              <a:rPr lang="zh-CN" altLang="en-US" sz="1600" b="1" dirty="0">
                <a:solidFill>
                  <a:srgbClr val="C00000"/>
                </a:solidFill>
              </a:rPr>
              <a:t>页            </a:t>
            </a:r>
            <a:r>
              <a:rPr lang="en-SG" altLang="zh-CN" sz="1600" b="1" dirty="0">
                <a:solidFill>
                  <a:srgbClr val="C00000"/>
                </a:solidFill>
              </a:rPr>
              <a:t>6. </a:t>
            </a:r>
            <a:r>
              <a:rPr lang="zh-CN" altLang="en-US" sz="1600" b="1" dirty="0">
                <a:solidFill>
                  <a:srgbClr val="C00000"/>
                </a:solidFill>
              </a:rPr>
              <a:t>新加坡国际私立学院简介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sz="1600" b="1" dirty="0">
                <a:solidFill>
                  <a:srgbClr val="C00000"/>
                </a:solidFill>
              </a:rPr>
              <a:t>新加坡升学流程</a:t>
            </a:r>
            <a:r>
              <a:rPr lang="en-SG" altLang="zh-CN" sz="1600" b="1" dirty="0">
                <a:solidFill>
                  <a:srgbClr val="C00000"/>
                </a:solidFill>
              </a:rPr>
              <a:t>……………………….</a:t>
            </a:r>
            <a:r>
              <a:rPr lang="en-SG" sz="1600" b="1" dirty="0">
                <a:solidFill>
                  <a:srgbClr val="C00000"/>
                </a:solidFill>
              </a:rPr>
              <a:t>-4-5 </a:t>
            </a:r>
            <a:r>
              <a:rPr lang="zh-CN" altLang="en-US" sz="1600" b="1" dirty="0">
                <a:solidFill>
                  <a:srgbClr val="C00000"/>
                </a:solidFill>
              </a:rPr>
              <a:t>页                 </a:t>
            </a:r>
            <a:r>
              <a:rPr lang="en-SG" altLang="zh-CN" sz="1600" b="1" dirty="0">
                <a:solidFill>
                  <a:srgbClr val="C00000"/>
                </a:solidFill>
              </a:rPr>
              <a:t>6.1    </a:t>
            </a:r>
            <a:r>
              <a:rPr lang="zh-CN" altLang="en-US" sz="1600" b="1" dirty="0">
                <a:solidFill>
                  <a:srgbClr val="C00000"/>
                </a:solidFill>
              </a:rPr>
              <a:t>国际私立小学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sz="1600" b="1" dirty="0">
                <a:solidFill>
                  <a:srgbClr val="C00000"/>
                </a:solidFill>
              </a:rPr>
              <a:t>升学主要考试简介                                                      </a:t>
            </a:r>
            <a:r>
              <a:rPr lang="en-SG" altLang="zh-CN" sz="1600" b="1" dirty="0">
                <a:solidFill>
                  <a:srgbClr val="C00000"/>
                </a:solidFill>
              </a:rPr>
              <a:t>6.2    </a:t>
            </a:r>
            <a:r>
              <a:rPr lang="zh-CN" altLang="en-US" sz="1600" b="1" dirty="0">
                <a:solidFill>
                  <a:srgbClr val="C00000"/>
                </a:solidFill>
              </a:rPr>
              <a:t>国际私立中学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r>
              <a:rPr lang="en-SG" sz="1600" b="1" dirty="0">
                <a:solidFill>
                  <a:srgbClr val="C00000"/>
                </a:solidFill>
              </a:rPr>
              <a:t>        3.1  </a:t>
            </a:r>
            <a:r>
              <a:rPr lang="zh-CN" altLang="en-US" sz="1600" b="1" dirty="0">
                <a:solidFill>
                  <a:srgbClr val="C00000"/>
                </a:solidFill>
              </a:rPr>
              <a:t>公立中小学入学考试</a:t>
            </a:r>
            <a:r>
              <a:rPr lang="en-SG" altLang="zh-CN" sz="1600" b="1" dirty="0">
                <a:solidFill>
                  <a:srgbClr val="C00000"/>
                </a:solidFill>
              </a:rPr>
              <a:t>(</a:t>
            </a:r>
            <a:r>
              <a:rPr lang="en-US" altLang="zh-CN" sz="1600" b="1" dirty="0">
                <a:solidFill>
                  <a:srgbClr val="C00000"/>
                </a:solidFill>
              </a:rPr>
              <a:t>AEIS)…….                        6.3    </a:t>
            </a:r>
            <a:r>
              <a:rPr lang="zh-CN" altLang="en-US" sz="1600" b="1" dirty="0">
                <a:solidFill>
                  <a:srgbClr val="C00000"/>
                </a:solidFill>
              </a:rPr>
              <a:t>国际私立大学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r>
              <a:rPr lang="en-SG" sz="1600" b="1" dirty="0">
                <a:solidFill>
                  <a:srgbClr val="C00000"/>
                </a:solidFill>
              </a:rPr>
              <a:t>        3.2  </a:t>
            </a:r>
            <a:r>
              <a:rPr lang="zh-CN" altLang="en-US" sz="1600" b="1" dirty="0">
                <a:solidFill>
                  <a:srgbClr val="C00000"/>
                </a:solidFill>
              </a:rPr>
              <a:t>剑桥</a:t>
            </a:r>
            <a:r>
              <a:rPr lang="en-SG" altLang="zh-CN" sz="1600" b="1" dirty="0">
                <a:solidFill>
                  <a:srgbClr val="C00000"/>
                </a:solidFill>
              </a:rPr>
              <a:t>O</a:t>
            </a:r>
            <a:r>
              <a:rPr lang="zh-CN" altLang="en-US" sz="1600" b="1" dirty="0">
                <a:solidFill>
                  <a:srgbClr val="C00000"/>
                </a:solidFill>
              </a:rPr>
              <a:t>水准</a:t>
            </a:r>
            <a:r>
              <a:rPr lang="en-SG" altLang="zh-CN" sz="1600" b="1" dirty="0">
                <a:solidFill>
                  <a:srgbClr val="C00000"/>
                </a:solidFill>
              </a:rPr>
              <a:t>(GC</a:t>
            </a:r>
            <a:r>
              <a:rPr lang="en-US" altLang="zh-CN" sz="1600" b="1" dirty="0">
                <a:solidFill>
                  <a:srgbClr val="C00000"/>
                </a:solidFill>
              </a:rPr>
              <a:t>E</a:t>
            </a:r>
            <a:r>
              <a:rPr lang="zh-CN" altLang="en-US" sz="1600" b="1" dirty="0">
                <a:solidFill>
                  <a:srgbClr val="C00000"/>
                </a:solidFill>
              </a:rPr>
              <a:t> </a:t>
            </a:r>
            <a:r>
              <a:rPr lang="en-US" altLang="zh-CN" sz="1600" b="1" dirty="0">
                <a:solidFill>
                  <a:srgbClr val="C00000"/>
                </a:solidFill>
              </a:rPr>
              <a:t>O Level)</a:t>
            </a:r>
            <a:r>
              <a:rPr lang="zh-CN" altLang="en-US" sz="1600" b="1" dirty="0">
                <a:solidFill>
                  <a:srgbClr val="C00000"/>
                </a:solidFill>
              </a:rPr>
              <a:t>考试</a:t>
            </a:r>
            <a:r>
              <a:rPr lang="en-SG" altLang="zh-CN" sz="1600" b="1" dirty="0">
                <a:solidFill>
                  <a:srgbClr val="C00000"/>
                </a:solidFill>
              </a:rPr>
              <a:t>……</a:t>
            </a:r>
            <a:r>
              <a:rPr lang="en-SG" sz="1600" b="1" dirty="0">
                <a:solidFill>
                  <a:srgbClr val="C00000"/>
                </a:solidFill>
              </a:rPr>
              <a:t>                7. </a:t>
            </a:r>
            <a:r>
              <a:rPr lang="zh-CN" altLang="en-US" sz="1600" b="1" dirty="0">
                <a:solidFill>
                  <a:srgbClr val="C00000"/>
                </a:solidFill>
              </a:rPr>
              <a:t>新加坡升学优势</a:t>
            </a:r>
            <a:endParaRPr lang="en-SG" sz="1600" b="1" dirty="0">
              <a:solidFill>
                <a:srgbClr val="C00000"/>
              </a:solidFill>
            </a:endParaRPr>
          </a:p>
          <a:p>
            <a:r>
              <a:rPr lang="en-SG" sz="1600" b="1" dirty="0">
                <a:solidFill>
                  <a:srgbClr val="C00000"/>
                </a:solidFill>
              </a:rPr>
              <a:t>        3.3   </a:t>
            </a:r>
            <a:r>
              <a:rPr lang="zh-CN" altLang="en-US" sz="1600" b="1" dirty="0">
                <a:solidFill>
                  <a:srgbClr val="C00000"/>
                </a:solidFill>
              </a:rPr>
              <a:t>剑桥</a:t>
            </a:r>
            <a:r>
              <a:rPr lang="en-US" altLang="zh-CN" sz="1600" b="1" dirty="0">
                <a:solidFill>
                  <a:srgbClr val="C00000"/>
                </a:solidFill>
              </a:rPr>
              <a:t>A</a:t>
            </a:r>
            <a:r>
              <a:rPr lang="zh-CN" altLang="en-US" sz="1600" b="1" dirty="0">
                <a:solidFill>
                  <a:srgbClr val="C00000"/>
                </a:solidFill>
              </a:rPr>
              <a:t>水准</a:t>
            </a:r>
            <a:r>
              <a:rPr lang="en-SG" altLang="zh-CN" sz="1600" b="1" dirty="0">
                <a:solidFill>
                  <a:srgbClr val="C00000"/>
                </a:solidFill>
              </a:rPr>
              <a:t>(</a:t>
            </a:r>
            <a:r>
              <a:rPr lang="en-US" altLang="zh-CN" sz="1600" b="1" dirty="0">
                <a:solidFill>
                  <a:srgbClr val="C00000"/>
                </a:solidFill>
              </a:rPr>
              <a:t>GCE A Level)</a:t>
            </a:r>
            <a:r>
              <a:rPr lang="en-SG" sz="1600" b="1" dirty="0">
                <a:solidFill>
                  <a:srgbClr val="C00000"/>
                </a:solidFill>
              </a:rPr>
              <a:t> </a:t>
            </a:r>
            <a:r>
              <a:rPr lang="zh-CN" altLang="en-US" sz="1600" b="1" dirty="0">
                <a:solidFill>
                  <a:srgbClr val="C00000"/>
                </a:solidFill>
              </a:rPr>
              <a:t>考试</a:t>
            </a:r>
            <a:r>
              <a:rPr lang="en-SG" altLang="zh-CN" sz="1600" b="1" dirty="0">
                <a:solidFill>
                  <a:srgbClr val="C00000"/>
                </a:solidFill>
              </a:rPr>
              <a:t>…..</a:t>
            </a:r>
            <a:r>
              <a:rPr lang="en-SG" sz="1600" b="1" dirty="0">
                <a:solidFill>
                  <a:srgbClr val="C00000"/>
                </a:solidFill>
              </a:rPr>
              <a:t> </a:t>
            </a:r>
          </a:p>
          <a:p>
            <a:pPr marL="342900" indent="-342900">
              <a:buAutoNum type="arabicPeriod" startAt="4"/>
            </a:pPr>
            <a:r>
              <a:rPr lang="zh-CN" altLang="en-US" sz="1600" b="1" dirty="0">
                <a:solidFill>
                  <a:srgbClr val="C00000"/>
                </a:solidFill>
              </a:rPr>
              <a:t>营运单位简介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r>
              <a:rPr lang="en-SG" sz="1600" b="1" dirty="0">
                <a:solidFill>
                  <a:srgbClr val="C00000"/>
                </a:solidFill>
              </a:rPr>
              <a:t>        4.1   </a:t>
            </a:r>
            <a:r>
              <a:rPr lang="zh-CN" altLang="en-US" sz="1600" b="1" dirty="0">
                <a:solidFill>
                  <a:srgbClr val="C00000"/>
                </a:solidFill>
              </a:rPr>
              <a:t>新加坡志成学院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r>
              <a:rPr lang="en-SG" altLang="zh-CN" sz="1600" b="1" dirty="0">
                <a:solidFill>
                  <a:srgbClr val="C00000"/>
                </a:solidFill>
              </a:rPr>
              <a:t>        4.2   </a:t>
            </a:r>
            <a:r>
              <a:rPr lang="zh-CN" altLang="en-US" sz="1600" b="1" dirty="0">
                <a:solidFill>
                  <a:srgbClr val="C00000"/>
                </a:solidFill>
              </a:rPr>
              <a:t>美国教育中心</a:t>
            </a:r>
            <a:r>
              <a:rPr lang="en-SG" altLang="zh-CN" sz="1600" b="1" dirty="0">
                <a:solidFill>
                  <a:srgbClr val="C00000"/>
                </a:solidFill>
              </a:rPr>
              <a:t>(</a:t>
            </a:r>
            <a:r>
              <a:rPr lang="en-US" altLang="zh-CN" sz="1600" b="1" dirty="0">
                <a:solidFill>
                  <a:srgbClr val="C00000"/>
                </a:solidFill>
              </a:rPr>
              <a:t>ACE)</a:t>
            </a:r>
          </a:p>
          <a:p>
            <a:r>
              <a:rPr lang="en-US" altLang="zh-CN" sz="1600" b="1" dirty="0">
                <a:solidFill>
                  <a:srgbClr val="C00000"/>
                </a:solidFill>
              </a:rPr>
              <a:t>        4.3   MDIS </a:t>
            </a:r>
          </a:p>
          <a:p>
            <a:r>
              <a:rPr lang="en-US" altLang="zh-CN" sz="1600" b="1">
                <a:solidFill>
                  <a:srgbClr val="C00000"/>
                </a:solidFill>
              </a:rPr>
              <a:t>        4.4   SSTC</a:t>
            </a:r>
            <a:endParaRPr lang="en-US" altLang="zh-CN" sz="1600" b="1" dirty="0">
              <a:solidFill>
                <a:srgbClr val="C00000"/>
              </a:solidFill>
            </a:endParaRPr>
          </a:p>
          <a:p>
            <a:pPr marL="342900" indent="-342900">
              <a:buAutoNum type="arabicPeriod" startAt="5"/>
            </a:pPr>
            <a:r>
              <a:rPr lang="zh-CN" altLang="en-US" sz="1600" b="1" dirty="0">
                <a:solidFill>
                  <a:srgbClr val="C00000"/>
                </a:solidFill>
              </a:rPr>
              <a:t>新加坡公立学校简介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r>
              <a:rPr lang="en-SG" altLang="zh-CN" sz="1600" b="1" dirty="0">
                <a:solidFill>
                  <a:srgbClr val="C00000"/>
                </a:solidFill>
              </a:rPr>
              <a:t>        5.1   </a:t>
            </a:r>
            <a:r>
              <a:rPr lang="zh-CN" altLang="en-US" sz="1600" b="1" dirty="0">
                <a:solidFill>
                  <a:srgbClr val="C00000"/>
                </a:solidFill>
              </a:rPr>
              <a:t>公立小学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r>
              <a:rPr lang="en-SG" altLang="zh-CN" sz="1600" b="1" dirty="0">
                <a:solidFill>
                  <a:srgbClr val="C00000"/>
                </a:solidFill>
              </a:rPr>
              <a:t>        5.2   </a:t>
            </a:r>
            <a:r>
              <a:rPr lang="zh-CN" altLang="en-US" sz="1600" b="1" dirty="0">
                <a:solidFill>
                  <a:srgbClr val="C00000"/>
                </a:solidFill>
              </a:rPr>
              <a:t>公立中学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r>
              <a:rPr lang="en-SG" altLang="zh-CN" sz="1600" b="1" dirty="0">
                <a:solidFill>
                  <a:srgbClr val="C00000"/>
                </a:solidFill>
              </a:rPr>
              <a:t>        5.3    </a:t>
            </a:r>
            <a:r>
              <a:rPr lang="zh-CN" altLang="en-US" sz="1600" b="1" dirty="0">
                <a:solidFill>
                  <a:srgbClr val="C00000"/>
                </a:solidFill>
              </a:rPr>
              <a:t>公立大专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r>
              <a:rPr lang="en-SG" altLang="zh-CN" sz="1600" b="1" dirty="0">
                <a:solidFill>
                  <a:srgbClr val="C00000"/>
                </a:solidFill>
              </a:rPr>
              <a:t>        5.4   </a:t>
            </a:r>
            <a:r>
              <a:rPr lang="zh-CN" altLang="en-US" sz="1600" b="1" dirty="0">
                <a:solidFill>
                  <a:srgbClr val="C00000"/>
                </a:solidFill>
              </a:rPr>
              <a:t>公立大学</a:t>
            </a:r>
            <a:endParaRPr lang="en-SG" altLang="zh-CN" sz="1600" b="1" dirty="0">
              <a:solidFill>
                <a:srgbClr val="C00000"/>
              </a:solidFill>
            </a:endParaRPr>
          </a:p>
          <a:p>
            <a:endParaRPr lang="en-SG" altLang="zh-CN" sz="1600" b="1" dirty="0">
              <a:solidFill>
                <a:srgbClr val="C00000"/>
              </a:solidFill>
            </a:endParaRPr>
          </a:p>
          <a:p>
            <a:pPr marL="342900" indent="-342900">
              <a:buAutoNum type="arabicPeriod" startAt="4"/>
            </a:pPr>
            <a:endParaRPr lang="en-SG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6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7611"/>
    </mc:Choice>
    <mc:Fallback xmlns="">
      <p:transition spd="slow" advTm="761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63237644-7E6C-4687-9FA0-095E014827E9}"/>
              </a:ext>
            </a:extLst>
          </p:cNvPr>
          <p:cNvGrpSpPr/>
          <p:nvPr/>
        </p:nvGrpSpPr>
        <p:grpSpPr>
          <a:xfrm>
            <a:off x="224417" y="100948"/>
            <a:ext cx="1763872" cy="597082"/>
            <a:chOff x="236688" y="106270"/>
            <a:chExt cx="3200020" cy="629735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20DC4BA-790C-478E-8281-2E60A9274F11}"/>
                </a:ext>
              </a:extLst>
            </p:cNvPr>
            <p:cNvSpPr/>
            <p:nvPr/>
          </p:nvSpPr>
          <p:spPr>
            <a:xfrm>
              <a:off x="787016" y="314014"/>
              <a:ext cx="2649692" cy="389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6694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rgbClr val="FF0000"/>
                  </a:solidFill>
                  <a:latin typeface="微软雅黑"/>
                  <a:ea typeface="微软雅黑"/>
                </a:rPr>
                <a:t>新加坡升学</a:t>
              </a:r>
              <a:endParaRPr lang="zh-CN" altLang="en-US" b="1" dirty="0">
                <a:solidFill>
                  <a:srgbClr val="FF0000"/>
                </a:solidFill>
                <a:latin typeface="微软雅黑"/>
                <a:ea typeface="宋体" panose="02010600030101010101" pitchFamily="2" charset="-122"/>
              </a:endParaRPr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B412BBFF-9D3E-4F5F-B8BE-A190D793A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688" y="106270"/>
              <a:ext cx="550326" cy="629735"/>
            </a:xfrm>
            <a:prstGeom prst="rect">
              <a:avLst/>
            </a:prstGeom>
          </p:spPr>
        </p:pic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7A85D6A-EAEE-4845-B5D9-5ABD429DBD17}"/>
              </a:ext>
            </a:extLst>
          </p:cNvPr>
          <p:cNvSpPr/>
          <p:nvPr/>
        </p:nvSpPr>
        <p:spPr>
          <a:xfrm>
            <a:off x="-12771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2494263-6B94-4102-BDD1-5676D8CD30C2}"/>
              </a:ext>
            </a:extLst>
          </p:cNvPr>
          <p:cNvSpPr/>
          <p:nvPr/>
        </p:nvSpPr>
        <p:spPr>
          <a:xfrm>
            <a:off x="3034853" y="6774026"/>
            <a:ext cx="3047624" cy="83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8DBA5BB3-BF47-4FF6-A256-1822B730959F}"/>
              </a:ext>
            </a:extLst>
          </p:cNvPr>
          <p:cNvSpPr/>
          <p:nvPr/>
        </p:nvSpPr>
        <p:spPr>
          <a:xfrm>
            <a:off x="6082476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A916DF1-FC61-4DCE-898E-EDE61A8120C3}"/>
              </a:ext>
            </a:extLst>
          </p:cNvPr>
          <p:cNvSpPr/>
          <p:nvPr/>
        </p:nvSpPr>
        <p:spPr>
          <a:xfrm>
            <a:off x="9130100" y="6774026"/>
            <a:ext cx="3047624" cy="833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C4385-B1DF-415C-8106-E9545FBB88E9}"/>
              </a:ext>
            </a:extLst>
          </p:cNvPr>
          <p:cNvSpPr/>
          <p:nvPr/>
        </p:nvSpPr>
        <p:spPr>
          <a:xfrm>
            <a:off x="4673009" y="195700"/>
            <a:ext cx="1658678" cy="513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京华智慧</a:t>
            </a:r>
            <a:endParaRPr lang="en-SG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EF15F-A7A7-417C-B717-17692E6C1746}"/>
              </a:ext>
            </a:extLst>
          </p:cNvPr>
          <p:cNvSpPr/>
          <p:nvPr/>
        </p:nvSpPr>
        <p:spPr>
          <a:xfrm>
            <a:off x="4077651" y="667252"/>
            <a:ext cx="3047624" cy="43035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</a:rPr>
              <a:t>营运单位与功能</a:t>
            </a:r>
            <a:endParaRPr lang="en-SG" sz="2000" b="1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14198A-BBEE-4A6E-B192-9AE82096B611}"/>
              </a:ext>
            </a:extLst>
          </p:cNvPr>
          <p:cNvSpPr/>
          <p:nvPr/>
        </p:nvSpPr>
        <p:spPr>
          <a:xfrm>
            <a:off x="800825" y="1250462"/>
            <a:ext cx="457200" cy="1743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002060"/>
                </a:solidFill>
              </a:rPr>
              <a:t>中国</a:t>
            </a:r>
            <a:endParaRPr lang="en-SG" sz="3200" b="1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FC66CF-FAF5-4BB2-957B-8EE7F633B2FF}"/>
              </a:ext>
            </a:extLst>
          </p:cNvPr>
          <p:cNvSpPr/>
          <p:nvPr/>
        </p:nvSpPr>
        <p:spPr>
          <a:xfrm>
            <a:off x="800825" y="3763290"/>
            <a:ext cx="457200" cy="1743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002060"/>
                </a:solidFill>
              </a:rPr>
              <a:t>新加坡</a:t>
            </a:r>
            <a:endParaRPr lang="en-SG" sz="3200" b="1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AB28BA-2EA9-41A4-A3FF-922177D92412}"/>
              </a:ext>
            </a:extLst>
          </p:cNvPr>
          <p:cNvSpPr/>
          <p:nvPr/>
        </p:nvSpPr>
        <p:spPr>
          <a:xfrm>
            <a:off x="1511041" y="1250462"/>
            <a:ext cx="1460528" cy="430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京华智慧</a:t>
            </a:r>
            <a:endParaRPr lang="en-SG" sz="2000" b="1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2915C2-B378-4C8A-8741-01F495BBC49D}"/>
              </a:ext>
            </a:extLst>
          </p:cNvPr>
          <p:cNvSpPr/>
          <p:nvPr/>
        </p:nvSpPr>
        <p:spPr>
          <a:xfrm>
            <a:off x="1511041" y="2076728"/>
            <a:ext cx="1460528" cy="13410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北京</a:t>
            </a:r>
            <a:endParaRPr lang="en-SG" altLang="zh-CN" b="1" dirty="0"/>
          </a:p>
          <a:p>
            <a:pPr algn="ctr"/>
            <a:r>
              <a:rPr lang="zh-CN" altLang="en-US" b="1" dirty="0"/>
              <a:t>成都</a:t>
            </a:r>
            <a:r>
              <a:rPr lang="en-SG" altLang="zh-CN" b="1" dirty="0"/>
              <a:t>+</a:t>
            </a:r>
            <a:r>
              <a:rPr lang="zh-CN" altLang="en-US" b="1" dirty="0"/>
              <a:t>重庆</a:t>
            </a:r>
            <a:endParaRPr lang="en-SG" altLang="zh-CN" b="1" dirty="0"/>
          </a:p>
          <a:p>
            <a:pPr algn="ctr"/>
            <a:r>
              <a:rPr lang="zh-CN" altLang="en-US" b="1" dirty="0"/>
              <a:t>曹妃甸</a:t>
            </a:r>
            <a:endParaRPr lang="en-SG" altLang="zh-CN" b="1" dirty="0"/>
          </a:p>
          <a:p>
            <a:pPr algn="ctr"/>
            <a:r>
              <a:rPr lang="zh-CN" altLang="en-US" b="1" dirty="0"/>
              <a:t>南京</a:t>
            </a:r>
            <a:endParaRPr lang="en-SG" altLang="zh-CN" b="1" dirty="0"/>
          </a:p>
          <a:p>
            <a:pPr algn="ctr"/>
            <a:endParaRPr lang="en-SG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DA330A-8271-4291-B65A-ADE3CDE88F67}"/>
              </a:ext>
            </a:extLst>
          </p:cNvPr>
          <p:cNvSpPr/>
          <p:nvPr/>
        </p:nvSpPr>
        <p:spPr>
          <a:xfrm>
            <a:off x="3306726" y="1292623"/>
            <a:ext cx="6060558" cy="2412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新加坡公立中小学入学考试</a:t>
            </a:r>
            <a:r>
              <a:rPr lang="en-US" sz="2000" b="1" spc="-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AEIS</a:t>
            </a:r>
            <a:r>
              <a:rPr lang="en-US" sz="2000" b="1" spc="-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鉴测中心</a:t>
            </a:r>
            <a:endParaRPr lang="en-S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新加坡公立中小学入学考试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(AEIS</a:t>
            </a:r>
            <a:r>
              <a:rPr lang="en-US" sz="2000" b="1" spc="-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预备班</a:t>
            </a:r>
            <a:endParaRPr lang="en-S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新加坡教育部认证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spc="-3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du-</a:t>
            </a:r>
            <a:r>
              <a:rPr lang="en-US" sz="2000" b="1" spc="-9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</a:t>
            </a:r>
            <a:r>
              <a:rPr lang="en-US" sz="2000" b="1" spc="-2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b="1" spc="-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私立国际中小学，</a:t>
            </a:r>
            <a:endParaRPr lang="en-SG" altLang="zh-CN" sz="2000" b="1" dirty="0">
              <a:solidFill>
                <a:srgbClr val="C00000"/>
              </a:solidFill>
              <a:latin typeface="Calibri" panose="020F0502020204030204" pitchFamily="34" charset="0"/>
              <a:ea typeface="DengXian" panose="02010600030101010101" pitchFamily="2" charset="-122"/>
              <a:cs typeface="DengXian" panose="02010600030101010101" pitchFamily="2" charset="-122"/>
            </a:endParaRPr>
          </a:p>
          <a:p>
            <a:r>
              <a:rPr lang="en-SG" alt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  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剑桥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水准，剑桥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水准</a:t>
            </a:r>
            <a:r>
              <a:rPr lang="en-SG" alt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    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学校，国际私立大学咨</a:t>
            </a:r>
            <a:endParaRPr lang="en-S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6845"/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询</a:t>
            </a:r>
            <a:r>
              <a:rPr lang="zh-CN" sz="2000" b="1" spc="-8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 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招生中心</a:t>
            </a:r>
            <a:endParaRPr lang="en-S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en-US" sz="2000" b="1" spc="-1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新加坡公立大专，大学咨询招生中心</a:t>
            </a:r>
            <a:endParaRPr lang="en-S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71A9D8-BE9A-4F46-AB5E-76287E38B10B}"/>
              </a:ext>
            </a:extLst>
          </p:cNvPr>
          <p:cNvCxnSpPr>
            <a:cxnSpLocks/>
          </p:cNvCxnSpPr>
          <p:nvPr/>
        </p:nvCxnSpPr>
        <p:spPr>
          <a:xfrm flipV="1">
            <a:off x="376088" y="3841992"/>
            <a:ext cx="10788098" cy="1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w: Down 11">
            <a:extLst>
              <a:ext uri="{FF2B5EF4-FFF2-40B4-BE49-F238E27FC236}">
                <a16:creationId xmlns:a16="http://schemas.microsoft.com/office/drawing/2014/main" id="{48D3298A-6D80-4677-A73E-11C657695755}"/>
              </a:ext>
            </a:extLst>
          </p:cNvPr>
          <p:cNvSpPr/>
          <p:nvPr/>
        </p:nvSpPr>
        <p:spPr>
          <a:xfrm>
            <a:off x="2059172" y="1566416"/>
            <a:ext cx="304800" cy="525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0D16F3-4C1E-423B-B79D-0F022E2E7D95}"/>
              </a:ext>
            </a:extLst>
          </p:cNvPr>
          <p:cNvSpPr/>
          <p:nvPr/>
        </p:nvSpPr>
        <p:spPr>
          <a:xfrm>
            <a:off x="1365005" y="4281934"/>
            <a:ext cx="1261237" cy="468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合作学院</a:t>
            </a:r>
            <a:endParaRPr lang="en-SG" sz="2000" b="1" dirty="0">
              <a:solidFill>
                <a:srgbClr val="00206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A69C54-F4E4-498A-8840-A131A0380442}"/>
              </a:ext>
            </a:extLst>
          </p:cNvPr>
          <p:cNvSpPr/>
          <p:nvPr/>
        </p:nvSpPr>
        <p:spPr>
          <a:xfrm rot="10800000" flipH="1" flipV="1">
            <a:off x="3306726" y="4133597"/>
            <a:ext cx="6134986" cy="2139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SG" sz="2000" b="1" dirty="0">
                <a:solidFill>
                  <a:srgbClr val="C00000"/>
                </a:solidFill>
              </a:rPr>
              <a:t>1.</a:t>
            </a:r>
            <a:r>
              <a:rPr lang="zh-CN" altLang="en-US" sz="2000" b="1" dirty="0">
                <a:solidFill>
                  <a:srgbClr val="C00000"/>
                </a:solidFill>
              </a:rPr>
              <a:t>新加坡公立中小学入学考试</a:t>
            </a:r>
            <a:r>
              <a:rPr lang="en-SG" altLang="zh-CN" sz="2000" b="1" dirty="0">
                <a:solidFill>
                  <a:srgbClr val="C00000"/>
                </a:solidFill>
              </a:rPr>
              <a:t>(AEIS)j</a:t>
            </a:r>
            <a:r>
              <a:rPr lang="zh-CN" altLang="en-US" sz="2000" b="1" dirty="0">
                <a:solidFill>
                  <a:srgbClr val="C00000"/>
                </a:solidFill>
              </a:rPr>
              <a:t>鉴测中心</a:t>
            </a:r>
            <a:endParaRPr lang="en-SG" altLang="zh-CN" sz="2000" b="1" dirty="0">
              <a:solidFill>
                <a:srgbClr val="C00000"/>
              </a:solidFill>
            </a:endParaRPr>
          </a:p>
          <a:p>
            <a:r>
              <a:rPr lang="en-SG" sz="2000" b="1" dirty="0">
                <a:solidFill>
                  <a:srgbClr val="C00000"/>
                </a:solidFill>
              </a:rPr>
              <a:t>2.</a:t>
            </a:r>
            <a:r>
              <a:rPr lang="zh-CN" altLang="en-US" sz="2000" b="1" dirty="0">
                <a:solidFill>
                  <a:srgbClr val="C00000"/>
                </a:solidFill>
              </a:rPr>
              <a:t>新加坡公立中小学入学考试</a:t>
            </a:r>
            <a:r>
              <a:rPr lang="en-SG" altLang="zh-CN" sz="2000" b="1" dirty="0">
                <a:solidFill>
                  <a:srgbClr val="C00000"/>
                </a:solidFill>
              </a:rPr>
              <a:t>(</a:t>
            </a:r>
            <a:r>
              <a:rPr lang="en-US" altLang="zh-CN" sz="2000" b="1" dirty="0">
                <a:solidFill>
                  <a:srgbClr val="C00000"/>
                </a:solidFill>
              </a:rPr>
              <a:t>AEIS</a:t>
            </a:r>
            <a:r>
              <a:rPr lang="en-SG" altLang="zh-CN" sz="2000" b="1" dirty="0">
                <a:solidFill>
                  <a:srgbClr val="C00000"/>
                </a:solidFill>
              </a:rPr>
              <a:t>)</a:t>
            </a:r>
            <a:r>
              <a:rPr lang="zh-CN" altLang="en-US" sz="2000" b="1" dirty="0">
                <a:solidFill>
                  <a:srgbClr val="C00000"/>
                </a:solidFill>
              </a:rPr>
              <a:t>预备班</a:t>
            </a:r>
            <a:endParaRPr lang="en-SG" altLang="zh-CN" sz="2000" b="1" dirty="0">
              <a:solidFill>
                <a:srgbClr val="C00000"/>
              </a:solidFill>
            </a:endParaRPr>
          </a:p>
          <a:p>
            <a:r>
              <a:rPr lang="en-SG" sz="2000" b="1" dirty="0">
                <a:solidFill>
                  <a:srgbClr val="C00000"/>
                </a:solidFill>
              </a:rPr>
              <a:t>3.</a:t>
            </a:r>
            <a:r>
              <a:rPr lang="zh-CN" altLang="en-US" sz="2000" b="1" dirty="0">
                <a:solidFill>
                  <a:srgbClr val="C00000"/>
                </a:solidFill>
              </a:rPr>
              <a:t>新加坡教育部认证</a:t>
            </a:r>
            <a:r>
              <a:rPr lang="en-SG" altLang="zh-CN" sz="2000" b="1" dirty="0">
                <a:solidFill>
                  <a:srgbClr val="C00000"/>
                </a:solidFill>
              </a:rPr>
              <a:t>(Edu-Trust) </a:t>
            </a:r>
            <a:r>
              <a:rPr lang="zh-CN" altLang="en-US" sz="2000" b="1" dirty="0">
                <a:solidFill>
                  <a:srgbClr val="C00000"/>
                </a:solidFill>
              </a:rPr>
              <a:t>私立国际中小学，</a:t>
            </a:r>
            <a:endParaRPr lang="en-SG" altLang="zh-CN" sz="2000" b="1" dirty="0">
              <a:solidFill>
                <a:srgbClr val="C00000"/>
              </a:solidFill>
            </a:endParaRPr>
          </a:p>
          <a:p>
            <a:r>
              <a:rPr lang="en-SG" sz="2000" b="1" dirty="0">
                <a:solidFill>
                  <a:srgbClr val="C00000"/>
                </a:solidFill>
              </a:rPr>
              <a:t>  </a:t>
            </a:r>
            <a:r>
              <a:rPr lang="zh-CN" altLang="en-US" sz="2000" b="1" dirty="0">
                <a:solidFill>
                  <a:srgbClr val="C00000"/>
                </a:solidFill>
              </a:rPr>
              <a:t>剑桥</a:t>
            </a:r>
            <a:r>
              <a:rPr lang="en-SG" altLang="zh-CN" sz="2000" b="1" dirty="0">
                <a:solidFill>
                  <a:srgbClr val="C00000"/>
                </a:solidFill>
              </a:rPr>
              <a:t>O </a:t>
            </a:r>
            <a:r>
              <a:rPr lang="zh-CN" altLang="en-US" sz="2000" b="1" dirty="0">
                <a:solidFill>
                  <a:srgbClr val="C00000"/>
                </a:solidFill>
              </a:rPr>
              <a:t>水准，剑桥</a:t>
            </a:r>
            <a:r>
              <a:rPr lang="en-SG" altLang="zh-CN" sz="2000" b="1" dirty="0">
                <a:solidFill>
                  <a:srgbClr val="C00000"/>
                </a:solidFill>
              </a:rPr>
              <a:t>A </a:t>
            </a:r>
            <a:r>
              <a:rPr lang="zh-CN" altLang="en-US" sz="2000" b="1" dirty="0">
                <a:solidFill>
                  <a:srgbClr val="C00000"/>
                </a:solidFill>
              </a:rPr>
              <a:t>水准，国际私立大学</a:t>
            </a:r>
            <a:endParaRPr lang="en-SG" altLang="zh-CN" sz="2000" b="1" dirty="0">
              <a:solidFill>
                <a:srgbClr val="C00000"/>
              </a:solidFill>
            </a:endParaRPr>
          </a:p>
          <a:p>
            <a:r>
              <a:rPr lang="en-SG" sz="2000" b="1" dirty="0">
                <a:solidFill>
                  <a:srgbClr val="C00000"/>
                </a:solidFill>
              </a:rPr>
              <a:t>4. </a:t>
            </a:r>
            <a:r>
              <a:rPr lang="zh-CN" altLang="en-US" sz="2000" b="1" dirty="0">
                <a:solidFill>
                  <a:srgbClr val="C00000"/>
                </a:solidFill>
              </a:rPr>
              <a:t>新加坡公立大专，大学</a:t>
            </a:r>
            <a:endParaRPr lang="en-SG" sz="2000" b="1" dirty="0">
              <a:solidFill>
                <a:srgbClr val="C00000"/>
              </a:solidFill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B000DB5A-030D-447C-A420-041A0E656322}"/>
              </a:ext>
            </a:extLst>
          </p:cNvPr>
          <p:cNvSpPr/>
          <p:nvPr/>
        </p:nvSpPr>
        <p:spPr>
          <a:xfrm>
            <a:off x="6119126" y="3704623"/>
            <a:ext cx="255093" cy="4579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568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7611"/>
    </mc:Choice>
    <mc:Fallback xmlns="">
      <p:transition spd="slow" advTm="761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63237644-7E6C-4687-9FA0-095E014827E9}"/>
              </a:ext>
            </a:extLst>
          </p:cNvPr>
          <p:cNvGrpSpPr/>
          <p:nvPr/>
        </p:nvGrpSpPr>
        <p:grpSpPr>
          <a:xfrm>
            <a:off x="224417" y="100948"/>
            <a:ext cx="1763872" cy="597082"/>
            <a:chOff x="236688" y="106270"/>
            <a:chExt cx="3200020" cy="629735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20DC4BA-790C-478E-8281-2E60A9274F11}"/>
                </a:ext>
              </a:extLst>
            </p:cNvPr>
            <p:cNvSpPr/>
            <p:nvPr/>
          </p:nvSpPr>
          <p:spPr>
            <a:xfrm>
              <a:off x="787016" y="314014"/>
              <a:ext cx="2649692" cy="389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6694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rgbClr val="FF0000"/>
                  </a:solidFill>
                  <a:latin typeface="微软雅黑"/>
                  <a:ea typeface="微软雅黑"/>
                </a:rPr>
                <a:t>新加坡升学</a:t>
              </a:r>
              <a:endParaRPr lang="zh-CN" altLang="en-US" b="1" dirty="0">
                <a:solidFill>
                  <a:srgbClr val="FF0000"/>
                </a:solidFill>
                <a:latin typeface="微软雅黑"/>
                <a:ea typeface="宋体" panose="02010600030101010101" pitchFamily="2" charset="-122"/>
              </a:endParaRPr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B412BBFF-9D3E-4F5F-B8BE-A190D793A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688" y="106270"/>
              <a:ext cx="550326" cy="629735"/>
            </a:xfrm>
            <a:prstGeom prst="rect">
              <a:avLst/>
            </a:prstGeom>
          </p:spPr>
        </p:pic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7A85D6A-EAEE-4845-B5D9-5ABD429DBD17}"/>
              </a:ext>
            </a:extLst>
          </p:cNvPr>
          <p:cNvSpPr/>
          <p:nvPr/>
        </p:nvSpPr>
        <p:spPr>
          <a:xfrm>
            <a:off x="-12771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2494263-6B94-4102-BDD1-5676D8CD30C2}"/>
              </a:ext>
            </a:extLst>
          </p:cNvPr>
          <p:cNvSpPr/>
          <p:nvPr/>
        </p:nvSpPr>
        <p:spPr>
          <a:xfrm>
            <a:off x="3034853" y="6774026"/>
            <a:ext cx="3047624" cy="83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8DBA5BB3-BF47-4FF6-A256-1822B730959F}"/>
              </a:ext>
            </a:extLst>
          </p:cNvPr>
          <p:cNvSpPr/>
          <p:nvPr/>
        </p:nvSpPr>
        <p:spPr>
          <a:xfrm>
            <a:off x="6082476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A916DF1-FC61-4DCE-898E-EDE61A8120C3}"/>
              </a:ext>
            </a:extLst>
          </p:cNvPr>
          <p:cNvSpPr/>
          <p:nvPr/>
        </p:nvSpPr>
        <p:spPr>
          <a:xfrm>
            <a:off x="9130100" y="6774026"/>
            <a:ext cx="3047624" cy="833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C4385-B1DF-415C-8106-E9545FBB88E9}"/>
              </a:ext>
            </a:extLst>
          </p:cNvPr>
          <p:cNvSpPr/>
          <p:nvPr/>
        </p:nvSpPr>
        <p:spPr>
          <a:xfrm>
            <a:off x="4673009" y="195700"/>
            <a:ext cx="1658678" cy="513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京华智慧</a:t>
            </a:r>
            <a:endParaRPr lang="en-SG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EF15F-A7A7-417C-B717-17692E6C1746}"/>
              </a:ext>
            </a:extLst>
          </p:cNvPr>
          <p:cNvSpPr/>
          <p:nvPr/>
        </p:nvSpPr>
        <p:spPr>
          <a:xfrm>
            <a:off x="4077651" y="667252"/>
            <a:ext cx="3047624" cy="43035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</a:rPr>
              <a:t>升学流程</a:t>
            </a:r>
            <a:r>
              <a:rPr lang="en-SG" altLang="zh-CN" sz="2000" b="1" dirty="0">
                <a:solidFill>
                  <a:srgbClr val="C00000"/>
                </a:solidFill>
              </a:rPr>
              <a:t>-1</a:t>
            </a:r>
            <a:endParaRPr lang="en-SG" sz="2000" b="1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14198A-BBEE-4A6E-B192-9AE82096B611}"/>
              </a:ext>
            </a:extLst>
          </p:cNvPr>
          <p:cNvSpPr/>
          <p:nvPr/>
        </p:nvSpPr>
        <p:spPr>
          <a:xfrm>
            <a:off x="800825" y="1250462"/>
            <a:ext cx="457200" cy="1743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002060"/>
                </a:solidFill>
              </a:rPr>
              <a:t>中国</a:t>
            </a:r>
            <a:endParaRPr lang="en-SG" sz="3200" b="1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FC66CF-FAF5-4BB2-957B-8EE7F633B2FF}"/>
              </a:ext>
            </a:extLst>
          </p:cNvPr>
          <p:cNvSpPr/>
          <p:nvPr/>
        </p:nvSpPr>
        <p:spPr>
          <a:xfrm>
            <a:off x="800825" y="3763290"/>
            <a:ext cx="457200" cy="1743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002060"/>
                </a:solidFill>
              </a:rPr>
              <a:t>新加坡</a:t>
            </a:r>
            <a:endParaRPr lang="en-SG" sz="3200" b="1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AB28BA-2EA9-41A4-A3FF-922177D92412}"/>
              </a:ext>
            </a:extLst>
          </p:cNvPr>
          <p:cNvSpPr/>
          <p:nvPr/>
        </p:nvSpPr>
        <p:spPr>
          <a:xfrm>
            <a:off x="1511041" y="1250462"/>
            <a:ext cx="1460528" cy="430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京华智慧</a:t>
            </a:r>
            <a:endParaRPr lang="en-SG" sz="2000" b="1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2915C2-B378-4C8A-8741-01F495BBC49D}"/>
              </a:ext>
            </a:extLst>
          </p:cNvPr>
          <p:cNvSpPr/>
          <p:nvPr/>
        </p:nvSpPr>
        <p:spPr>
          <a:xfrm>
            <a:off x="1511041" y="2076728"/>
            <a:ext cx="1221526" cy="613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/>
              <a:t>志成学院</a:t>
            </a:r>
            <a:endParaRPr lang="en-SG" sz="2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DA330A-8271-4291-B65A-ADE3CDE88F67}"/>
              </a:ext>
            </a:extLst>
          </p:cNvPr>
          <p:cNvSpPr/>
          <p:nvPr/>
        </p:nvSpPr>
        <p:spPr>
          <a:xfrm>
            <a:off x="3306726" y="1292623"/>
            <a:ext cx="4731488" cy="76332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１</a:t>
            </a:r>
            <a:r>
              <a:rPr lang="en-SG" alt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.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新加坡公立中小学入学考试</a:t>
            </a:r>
            <a:r>
              <a:rPr lang="en-US" sz="2000" b="1" spc="-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AEIS</a:t>
            </a:r>
            <a:r>
              <a:rPr lang="en-US" sz="2000" b="1" spc="-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CN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鉴测</a:t>
            </a:r>
            <a:endParaRPr lang="en-S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S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en-SG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zh-CN" alt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京华</a:t>
            </a:r>
            <a:r>
              <a:rPr lang="en-SG" altLang="zh-CN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zh-CN" alt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志成考题）</a:t>
            </a:r>
            <a:endParaRPr lang="en-SG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71A9D8-BE9A-4F46-AB5E-76287E38B10B}"/>
              </a:ext>
            </a:extLst>
          </p:cNvPr>
          <p:cNvCxnSpPr>
            <a:cxnSpLocks/>
          </p:cNvCxnSpPr>
          <p:nvPr/>
        </p:nvCxnSpPr>
        <p:spPr>
          <a:xfrm flipV="1">
            <a:off x="376088" y="3841992"/>
            <a:ext cx="10788098" cy="1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60D16F3-4C1E-423B-B79D-0F022E2E7D95}"/>
              </a:ext>
            </a:extLst>
          </p:cNvPr>
          <p:cNvSpPr/>
          <p:nvPr/>
        </p:nvSpPr>
        <p:spPr>
          <a:xfrm>
            <a:off x="1410158" y="4065513"/>
            <a:ext cx="3852283" cy="46870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</a:rPr>
              <a:t>３</a:t>
            </a:r>
            <a:r>
              <a:rPr lang="en-SG" altLang="zh-CN" sz="2000" b="1" dirty="0">
                <a:solidFill>
                  <a:srgbClr val="C00000"/>
                </a:solidFill>
              </a:rPr>
              <a:t>.</a:t>
            </a:r>
            <a:r>
              <a:rPr lang="zh-CN" altLang="en-US" sz="2000" b="1" dirty="0">
                <a:solidFill>
                  <a:srgbClr val="C00000"/>
                </a:solidFill>
              </a:rPr>
              <a:t>新加坡教育部</a:t>
            </a:r>
            <a:r>
              <a:rPr lang="en-US" altLang="zh-CN" sz="2000" b="1" dirty="0">
                <a:solidFill>
                  <a:srgbClr val="C00000"/>
                </a:solidFill>
              </a:rPr>
              <a:t>AEIS</a:t>
            </a:r>
            <a:r>
              <a:rPr lang="zh-CN" altLang="en-US" sz="2000" b="1" dirty="0">
                <a:solidFill>
                  <a:srgbClr val="C00000"/>
                </a:solidFill>
              </a:rPr>
              <a:t>考试</a:t>
            </a:r>
            <a:endParaRPr lang="en-SG" sz="2000" b="1" dirty="0">
              <a:solidFill>
                <a:srgbClr val="C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A69C54-F4E4-498A-8840-A131A0380442}"/>
              </a:ext>
            </a:extLst>
          </p:cNvPr>
          <p:cNvSpPr/>
          <p:nvPr/>
        </p:nvSpPr>
        <p:spPr>
          <a:xfrm rot="10800000" flipH="1" flipV="1">
            <a:off x="5410562" y="5856362"/>
            <a:ext cx="5375293" cy="57051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新加坡教育部认证</a:t>
            </a:r>
            <a:r>
              <a:rPr lang="en-SG" altLang="zh-CN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(Edu-Trust) </a:t>
            </a:r>
            <a:r>
              <a:rPr lang="zh-CN" alt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私立国际中小学</a:t>
            </a:r>
            <a:r>
              <a:rPr lang="en-SG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SG" altLang="zh-CN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B000DB5A-030D-447C-A420-041A0E656322}"/>
              </a:ext>
            </a:extLst>
          </p:cNvPr>
          <p:cNvSpPr/>
          <p:nvPr/>
        </p:nvSpPr>
        <p:spPr>
          <a:xfrm>
            <a:off x="3508853" y="3650101"/>
            <a:ext cx="255093" cy="4579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A779CC-1F66-44E2-A3F2-D2E69A2078C7}"/>
              </a:ext>
            </a:extLst>
          </p:cNvPr>
          <p:cNvSpPr/>
          <p:nvPr/>
        </p:nvSpPr>
        <p:spPr>
          <a:xfrm>
            <a:off x="2977116" y="3235714"/>
            <a:ext cx="4731488" cy="426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２</a:t>
            </a:r>
            <a:r>
              <a:rPr lang="en-SG" altLang="zh-CN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.</a:t>
            </a:r>
            <a:r>
              <a:rPr lang="zh-CN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新加坡公立中小学入学考试</a:t>
            </a:r>
            <a:r>
              <a:rPr lang="en-US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(AEIS</a:t>
            </a:r>
            <a:r>
              <a:rPr lang="en-US" sz="1800" b="1" spc="-5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CN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DengXian" panose="02010600030101010101" pitchFamily="2" charset="-122"/>
              </a:rPr>
              <a:t>预备班</a:t>
            </a:r>
            <a:endParaRPr lang="en-SG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B2F887-4EB2-44F3-90C7-323407088BAD}"/>
              </a:ext>
            </a:extLst>
          </p:cNvPr>
          <p:cNvSpPr/>
          <p:nvPr/>
        </p:nvSpPr>
        <p:spPr>
          <a:xfrm>
            <a:off x="3636400" y="2460153"/>
            <a:ext cx="882502" cy="359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>
                  <a:solidFill>
                    <a:sysClr val="windowText" lastClr="000000"/>
                  </a:solidFill>
                </a:ln>
              </a:rPr>
              <a:t>合格</a:t>
            </a:r>
            <a:endParaRPr lang="en-SG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888AF9-F5C5-4B27-961C-3F1D066E3F07}"/>
              </a:ext>
            </a:extLst>
          </p:cNvPr>
          <p:cNvSpPr/>
          <p:nvPr/>
        </p:nvSpPr>
        <p:spPr>
          <a:xfrm>
            <a:off x="7125275" y="2377810"/>
            <a:ext cx="1509823" cy="379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2"/>
                </a:solidFill>
              </a:rPr>
              <a:t>不合格</a:t>
            </a:r>
            <a:endParaRPr lang="en-SG" b="1" dirty="0">
              <a:solidFill>
                <a:schemeClr val="tx2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0B05A76B-816F-436E-8615-4526C06C8712}"/>
              </a:ext>
            </a:extLst>
          </p:cNvPr>
          <p:cNvSpPr/>
          <p:nvPr/>
        </p:nvSpPr>
        <p:spPr>
          <a:xfrm rot="4417251" flipH="1">
            <a:off x="4665441" y="1551870"/>
            <a:ext cx="187355" cy="1355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BEE73156-1E5E-4317-BD8F-1C944831B2FE}"/>
              </a:ext>
            </a:extLst>
          </p:cNvPr>
          <p:cNvSpPr/>
          <p:nvPr/>
        </p:nvSpPr>
        <p:spPr>
          <a:xfrm rot="16771439" flipH="1">
            <a:off x="6386571" y="1445869"/>
            <a:ext cx="190785" cy="15311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B15E3869-D55D-4959-9017-B94D28E3C6F1}"/>
              </a:ext>
            </a:extLst>
          </p:cNvPr>
          <p:cNvSpPr/>
          <p:nvPr/>
        </p:nvSpPr>
        <p:spPr>
          <a:xfrm>
            <a:off x="3984723" y="2819724"/>
            <a:ext cx="92928" cy="359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4E51EE93-846A-48BF-99C5-24CCC474E193}"/>
              </a:ext>
            </a:extLst>
          </p:cNvPr>
          <p:cNvSpPr/>
          <p:nvPr/>
        </p:nvSpPr>
        <p:spPr>
          <a:xfrm>
            <a:off x="7989139" y="2755060"/>
            <a:ext cx="218140" cy="3075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510455-877E-46DE-AC70-61E485386AA0}"/>
              </a:ext>
            </a:extLst>
          </p:cNvPr>
          <p:cNvSpPr/>
          <p:nvPr/>
        </p:nvSpPr>
        <p:spPr>
          <a:xfrm>
            <a:off x="2364822" y="4901751"/>
            <a:ext cx="882502" cy="359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>
                  <a:solidFill>
                    <a:sysClr val="windowText" lastClr="000000"/>
                  </a:solidFill>
                </a:ln>
              </a:rPr>
              <a:t>合格</a:t>
            </a:r>
            <a:endParaRPr lang="en-SG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5BF0B3-2FB7-40AF-9EAA-FB9B994DAE3B}"/>
              </a:ext>
            </a:extLst>
          </p:cNvPr>
          <p:cNvSpPr/>
          <p:nvPr/>
        </p:nvSpPr>
        <p:spPr>
          <a:xfrm>
            <a:off x="4507529" y="4869568"/>
            <a:ext cx="1509823" cy="379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2"/>
                </a:solidFill>
              </a:rPr>
              <a:t>不合格</a:t>
            </a:r>
            <a:endParaRPr lang="en-SG" b="1" dirty="0">
              <a:solidFill>
                <a:schemeClr val="tx2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785E32B-4F26-4881-B28B-8F0975229028}"/>
              </a:ext>
            </a:extLst>
          </p:cNvPr>
          <p:cNvSpPr/>
          <p:nvPr/>
        </p:nvSpPr>
        <p:spPr>
          <a:xfrm rot="15168347" flipH="1" flipV="1">
            <a:off x="2989387" y="4161080"/>
            <a:ext cx="184373" cy="1081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BC80DCA0-0A2A-4DB7-8350-6C70EE281C2E}"/>
              </a:ext>
            </a:extLst>
          </p:cNvPr>
          <p:cNvSpPr/>
          <p:nvPr/>
        </p:nvSpPr>
        <p:spPr>
          <a:xfrm rot="6457291" flipH="1" flipV="1">
            <a:off x="4106547" y="4193259"/>
            <a:ext cx="184373" cy="1081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25CC9333-6010-43B0-894D-EBE93A5A396A}"/>
              </a:ext>
            </a:extLst>
          </p:cNvPr>
          <p:cNvSpPr/>
          <p:nvPr/>
        </p:nvSpPr>
        <p:spPr>
          <a:xfrm rot="6970025" flipH="1" flipV="1">
            <a:off x="6303535" y="4990444"/>
            <a:ext cx="249362" cy="1081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516D0ECA-1118-4314-8BBD-8F445E6CA627}"/>
              </a:ext>
            </a:extLst>
          </p:cNvPr>
          <p:cNvSpPr/>
          <p:nvPr/>
        </p:nvSpPr>
        <p:spPr>
          <a:xfrm rot="10800000" flipV="1">
            <a:off x="2689726" y="5261199"/>
            <a:ext cx="127901" cy="522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B1E6E8-421F-449A-8C4D-C98BB4DC3E74}"/>
              </a:ext>
            </a:extLst>
          </p:cNvPr>
          <p:cNvSpPr/>
          <p:nvPr/>
        </p:nvSpPr>
        <p:spPr>
          <a:xfrm>
            <a:off x="1743475" y="5808675"/>
            <a:ext cx="2609261" cy="50316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7030A0"/>
                </a:solidFill>
              </a:rPr>
              <a:t>新加坡公立中小学</a:t>
            </a:r>
            <a:endParaRPr lang="en-SG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5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7611"/>
    </mc:Choice>
    <mc:Fallback xmlns="">
      <p:transition spd="slow" advTm="761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63237644-7E6C-4687-9FA0-095E014827E9}"/>
              </a:ext>
            </a:extLst>
          </p:cNvPr>
          <p:cNvGrpSpPr/>
          <p:nvPr/>
        </p:nvGrpSpPr>
        <p:grpSpPr>
          <a:xfrm>
            <a:off x="224417" y="100948"/>
            <a:ext cx="1763872" cy="597082"/>
            <a:chOff x="236688" y="106270"/>
            <a:chExt cx="3200020" cy="629735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20DC4BA-790C-478E-8281-2E60A9274F11}"/>
                </a:ext>
              </a:extLst>
            </p:cNvPr>
            <p:cNvSpPr/>
            <p:nvPr/>
          </p:nvSpPr>
          <p:spPr>
            <a:xfrm>
              <a:off x="787016" y="314014"/>
              <a:ext cx="2649692" cy="389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66943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rgbClr val="FF0000"/>
                  </a:solidFill>
                  <a:latin typeface="微软雅黑"/>
                  <a:ea typeface="微软雅黑"/>
                </a:rPr>
                <a:t>新加坡升学</a:t>
              </a:r>
              <a:endParaRPr lang="zh-CN" altLang="en-US" b="1" dirty="0">
                <a:solidFill>
                  <a:srgbClr val="FF0000"/>
                </a:solidFill>
                <a:latin typeface="微软雅黑"/>
                <a:ea typeface="宋体" panose="02010600030101010101" pitchFamily="2" charset="-122"/>
              </a:endParaRPr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B412BBFF-9D3E-4F5F-B8BE-A190D793A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688" y="106270"/>
              <a:ext cx="550326" cy="629735"/>
            </a:xfrm>
            <a:prstGeom prst="rect">
              <a:avLst/>
            </a:prstGeom>
          </p:spPr>
        </p:pic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7A85D6A-EAEE-4845-B5D9-5ABD429DBD17}"/>
              </a:ext>
            </a:extLst>
          </p:cNvPr>
          <p:cNvSpPr/>
          <p:nvPr/>
        </p:nvSpPr>
        <p:spPr>
          <a:xfrm>
            <a:off x="-12771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2494263-6B94-4102-BDD1-5676D8CD30C2}"/>
              </a:ext>
            </a:extLst>
          </p:cNvPr>
          <p:cNvSpPr/>
          <p:nvPr/>
        </p:nvSpPr>
        <p:spPr>
          <a:xfrm>
            <a:off x="3034853" y="6774026"/>
            <a:ext cx="3047624" cy="83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8DBA5BB3-BF47-4FF6-A256-1822B730959F}"/>
              </a:ext>
            </a:extLst>
          </p:cNvPr>
          <p:cNvSpPr/>
          <p:nvPr/>
        </p:nvSpPr>
        <p:spPr>
          <a:xfrm>
            <a:off x="6082476" y="6774026"/>
            <a:ext cx="3047624" cy="83363"/>
          </a:xfrm>
          <a:prstGeom prst="rect">
            <a:avLst/>
          </a:prstGeom>
          <a:solidFill>
            <a:schemeClr val="dk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A916DF1-FC61-4DCE-898E-EDE61A8120C3}"/>
              </a:ext>
            </a:extLst>
          </p:cNvPr>
          <p:cNvSpPr/>
          <p:nvPr/>
        </p:nvSpPr>
        <p:spPr>
          <a:xfrm>
            <a:off x="9130100" y="6774026"/>
            <a:ext cx="3047624" cy="833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943" fontAlgn="base">
              <a:spcBef>
                <a:spcPct val="0"/>
              </a:spcBef>
              <a:spcAft>
                <a:spcPct val="0"/>
              </a:spcAft>
            </a:pPr>
            <a:endParaRPr lang="zh-CN" altLang="en-US" sz="1707">
              <a:solidFill>
                <a:prstClr val="white"/>
              </a:solidFill>
              <a:ea typeface="微软雅黑"/>
              <a:cs typeface="+mn-ea"/>
              <a:sym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C4385-B1DF-415C-8106-E9545FBB88E9}"/>
              </a:ext>
            </a:extLst>
          </p:cNvPr>
          <p:cNvSpPr/>
          <p:nvPr/>
        </p:nvSpPr>
        <p:spPr>
          <a:xfrm>
            <a:off x="4673009" y="195700"/>
            <a:ext cx="1658678" cy="513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京华智慧</a:t>
            </a:r>
            <a:endParaRPr lang="en-SG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EF15F-A7A7-417C-B717-17692E6C1746}"/>
              </a:ext>
            </a:extLst>
          </p:cNvPr>
          <p:cNvSpPr/>
          <p:nvPr/>
        </p:nvSpPr>
        <p:spPr>
          <a:xfrm>
            <a:off x="4077651" y="667252"/>
            <a:ext cx="3047624" cy="43035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C00000"/>
                </a:solidFill>
              </a:rPr>
              <a:t>升学流程</a:t>
            </a:r>
            <a:r>
              <a:rPr lang="en-SG" altLang="zh-CN" sz="2000" b="1" dirty="0">
                <a:solidFill>
                  <a:srgbClr val="C00000"/>
                </a:solidFill>
              </a:rPr>
              <a:t>-</a:t>
            </a:r>
            <a:r>
              <a:rPr lang="zh-CN" altLang="en-US" sz="2000" b="1" dirty="0">
                <a:solidFill>
                  <a:srgbClr val="C00000"/>
                </a:solidFill>
              </a:rPr>
              <a:t>２</a:t>
            </a:r>
            <a:endParaRPr lang="en-SG" sz="2000" b="1" dirty="0">
              <a:solidFill>
                <a:srgbClr val="C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FC66CF-FAF5-4BB2-957B-8EE7F633B2FF}"/>
              </a:ext>
            </a:extLst>
          </p:cNvPr>
          <p:cNvSpPr/>
          <p:nvPr/>
        </p:nvSpPr>
        <p:spPr>
          <a:xfrm>
            <a:off x="726205" y="898150"/>
            <a:ext cx="457200" cy="1743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002060"/>
                </a:solidFill>
              </a:rPr>
              <a:t>新加坡</a:t>
            </a:r>
            <a:endParaRPr lang="en-SG" sz="3200" b="1" dirty="0">
              <a:solidFill>
                <a:srgbClr val="00206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A69C54-F4E4-498A-8840-A131A0380442}"/>
              </a:ext>
            </a:extLst>
          </p:cNvPr>
          <p:cNvSpPr/>
          <p:nvPr/>
        </p:nvSpPr>
        <p:spPr>
          <a:xfrm rot="10800000" flipH="1" flipV="1">
            <a:off x="5625986" y="1266859"/>
            <a:ext cx="5375293" cy="57051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rgbClr val="C00000"/>
                </a:solidFill>
              </a:rPr>
              <a:t>新加坡教育部认证</a:t>
            </a:r>
            <a:r>
              <a:rPr lang="en-SG" altLang="zh-CN" sz="2000" b="1" dirty="0">
                <a:solidFill>
                  <a:srgbClr val="C00000"/>
                </a:solidFill>
              </a:rPr>
              <a:t>(Edu-Trust) </a:t>
            </a:r>
            <a:r>
              <a:rPr lang="zh-CN" altLang="en-US" sz="2000" b="1" dirty="0">
                <a:solidFill>
                  <a:srgbClr val="C00000"/>
                </a:solidFill>
              </a:rPr>
              <a:t>国际私立中小学</a:t>
            </a:r>
            <a:endParaRPr lang="en-SG" altLang="zh-CN" sz="2000" b="1" dirty="0">
              <a:solidFill>
                <a:srgbClr val="C00000"/>
              </a:solidFill>
            </a:endParaRPr>
          </a:p>
          <a:p>
            <a:r>
              <a:rPr lang="en-SG" sz="2000" b="1" dirty="0">
                <a:solidFill>
                  <a:srgbClr val="C00000"/>
                </a:solidFill>
              </a:rPr>
              <a:t> </a:t>
            </a:r>
            <a:endParaRPr lang="en-SG" altLang="zh-CN" sz="2000" b="1" dirty="0">
              <a:solidFill>
                <a:srgbClr val="C00000"/>
              </a:solidFill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4E51EE93-846A-48BF-99C5-24CCC474E193}"/>
              </a:ext>
            </a:extLst>
          </p:cNvPr>
          <p:cNvSpPr/>
          <p:nvPr/>
        </p:nvSpPr>
        <p:spPr>
          <a:xfrm>
            <a:off x="7274012" y="1901625"/>
            <a:ext cx="214633" cy="2742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510455-877E-46DE-AC70-61E485386AA0}"/>
              </a:ext>
            </a:extLst>
          </p:cNvPr>
          <p:cNvSpPr/>
          <p:nvPr/>
        </p:nvSpPr>
        <p:spPr>
          <a:xfrm>
            <a:off x="3096034" y="3067862"/>
            <a:ext cx="882502" cy="359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>
                  <a:solidFill>
                    <a:sysClr val="windowText" lastClr="000000"/>
                  </a:solidFill>
                </a:ln>
              </a:rPr>
              <a:t>及格</a:t>
            </a:r>
            <a:endParaRPr lang="en-SG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5BF0B3-2FB7-40AF-9EAA-FB9B994DAE3B}"/>
              </a:ext>
            </a:extLst>
          </p:cNvPr>
          <p:cNvSpPr/>
          <p:nvPr/>
        </p:nvSpPr>
        <p:spPr>
          <a:xfrm>
            <a:off x="6792245" y="5733343"/>
            <a:ext cx="2966983" cy="57051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</a:rPr>
              <a:t>新加坡公立大学</a:t>
            </a:r>
            <a:endParaRPr lang="en-SG" sz="2400" b="1" dirty="0">
              <a:solidFill>
                <a:srgbClr val="7030A0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785E32B-4F26-4881-B28B-8F0975229028}"/>
              </a:ext>
            </a:extLst>
          </p:cNvPr>
          <p:cNvSpPr/>
          <p:nvPr/>
        </p:nvSpPr>
        <p:spPr>
          <a:xfrm rot="14687894" flipV="1">
            <a:off x="4192747" y="2287702"/>
            <a:ext cx="194546" cy="1081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BC80DCA0-0A2A-4DB7-8350-6C70EE281C2E}"/>
              </a:ext>
            </a:extLst>
          </p:cNvPr>
          <p:cNvSpPr/>
          <p:nvPr/>
        </p:nvSpPr>
        <p:spPr>
          <a:xfrm rot="6745332" flipH="1" flipV="1">
            <a:off x="4653585" y="3021048"/>
            <a:ext cx="150677" cy="1465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25CC9333-6010-43B0-894D-EBE93A5A396A}"/>
              </a:ext>
            </a:extLst>
          </p:cNvPr>
          <p:cNvSpPr/>
          <p:nvPr/>
        </p:nvSpPr>
        <p:spPr>
          <a:xfrm rot="6970025" flipH="1" flipV="1">
            <a:off x="4243840" y="1646963"/>
            <a:ext cx="108881" cy="659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516D0ECA-1118-4314-8BBD-8F445E6CA627}"/>
              </a:ext>
            </a:extLst>
          </p:cNvPr>
          <p:cNvSpPr/>
          <p:nvPr/>
        </p:nvSpPr>
        <p:spPr>
          <a:xfrm rot="14412069" flipV="1">
            <a:off x="6020333" y="1706270"/>
            <a:ext cx="127901" cy="522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B1E6E8-421F-449A-8C4D-C98BB4DC3E74}"/>
              </a:ext>
            </a:extLst>
          </p:cNvPr>
          <p:cNvSpPr/>
          <p:nvPr/>
        </p:nvSpPr>
        <p:spPr>
          <a:xfrm>
            <a:off x="1960459" y="1266859"/>
            <a:ext cx="2573729" cy="50316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7030A0"/>
                </a:solidFill>
              </a:rPr>
              <a:t>新加坡公立中小学</a:t>
            </a:r>
            <a:endParaRPr lang="en-SG" sz="2000" b="1" dirty="0">
              <a:solidFill>
                <a:srgbClr val="7030A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318E55-AD68-4238-9074-A96636F70E5D}"/>
              </a:ext>
            </a:extLst>
          </p:cNvPr>
          <p:cNvSpPr/>
          <p:nvPr/>
        </p:nvSpPr>
        <p:spPr>
          <a:xfrm>
            <a:off x="3744621" y="2101101"/>
            <a:ext cx="3047624" cy="48182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altLang="zh-CN" sz="2400" b="1" dirty="0">
                <a:solidFill>
                  <a:srgbClr val="C00000"/>
                </a:solidFill>
              </a:rPr>
              <a:t>4.</a:t>
            </a:r>
            <a:r>
              <a:rPr lang="zh-CN" altLang="en-US" sz="2400" b="1" dirty="0">
                <a:solidFill>
                  <a:srgbClr val="C00000"/>
                </a:solidFill>
              </a:rPr>
              <a:t>剑桥Ｏ水准考试</a:t>
            </a:r>
            <a:endParaRPr lang="en-SG" sz="2400" b="1" dirty="0">
              <a:solidFill>
                <a:srgbClr val="C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9B973E-6FBC-4E31-9840-303C3442243A}"/>
              </a:ext>
            </a:extLst>
          </p:cNvPr>
          <p:cNvSpPr/>
          <p:nvPr/>
        </p:nvSpPr>
        <p:spPr>
          <a:xfrm>
            <a:off x="861237" y="4041860"/>
            <a:ext cx="1582269" cy="52291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7030A0"/>
                </a:solidFill>
              </a:rPr>
              <a:t>美英澳大学</a:t>
            </a:r>
            <a:endParaRPr lang="en-SG" sz="2000" b="1" dirty="0">
              <a:solidFill>
                <a:srgbClr val="7030A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B54060-8CCF-4258-8EF3-0E8030757BEE}"/>
              </a:ext>
            </a:extLst>
          </p:cNvPr>
          <p:cNvSpPr/>
          <p:nvPr/>
        </p:nvSpPr>
        <p:spPr>
          <a:xfrm>
            <a:off x="2658140" y="4057507"/>
            <a:ext cx="1980151" cy="52291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7030A0"/>
                </a:solidFill>
              </a:rPr>
              <a:t>新加坡公立大专</a:t>
            </a:r>
            <a:endParaRPr lang="en-SG" sz="2000" b="1" dirty="0">
              <a:solidFill>
                <a:srgbClr val="7030A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895D855-E662-470C-BE01-CB77D77FD0AF}"/>
              </a:ext>
            </a:extLst>
          </p:cNvPr>
          <p:cNvSpPr/>
          <p:nvPr/>
        </p:nvSpPr>
        <p:spPr>
          <a:xfrm>
            <a:off x="4796274" y="4057507"/>
            <a:ext cx="1412148" cy="52291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</a:rPr>
              <a:t>初级学院</a:t>
            </a:r>
            <a:endParaRPr lang="en-SG" sz="2400" b="1" dirty="0">
              <a:solidFill>
                <a:srgbClr val="7030A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DD0EDD8-F99D-4511-A3E0-0615C71340BD}"/>
              </a:ext>
            </a:extLst>
          </p:cNvPr>
          <p:cNvSpPr/>
          <p:nvPr/>
        </p:nvSpPr>
        <p:spPr>
          <a:xfrm>
            <a:off x="7017930" y="4618471"/>
            <a:ext cx="2604535" cy="52291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altLang="zh-CN" sz="2400" b="1" dirty="0">
                <a:solidFill>
                  <a:srgbClr val="C00000"/>
                </a:solidFill>
              </a:rPr>
              <a:t>5.</a:t>
            </a:r>
            <a:r>
              <a:rPr lang="zh-CN" altLang="en-US" sz="2400" b="1" dirty="0">
                <a:solidFill>
                  <a:srgbClr val="C00000"/>
                </a:solidFill>
              </a:rPr>
              <a:t>剑桥Ａ水准考试</a:t>
            </a:r>
            <a:endParaRPr lang="en-SG" sz="2400" b="1" dirty="0">
              <a:solidFill>
                <a:srgbClr val="C00000"/>
              </a:solidFill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55864D9D-EEF7-49F0-9B03-5DA9640446C4}"/>
              </a:ext>
            </a:extLst>
          </p:cNvPr>
          <p:cNvSpPr/>
          <p:nvPr/>
        </p:nvSpPr>
        <p:spPr>
          <a:xfrm rot="10800000" flipH="1" flipV="1">
            <a:off x="3454939" y="3435731"/>
            <a:ext cx="138225" cy="606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0CDB60CF-B757-4D05-B782-65196721E84C}"/>
              </a:ext>
            </a:extLst>
          </p:cNvPr>
          <p:cNvSpPr/>
          <p:nvPr/>
        </p:nvSpPr>
        <p:spPr>
          <a:xfrm rot="6359498" flipV="1">
            <a:off x="6287937" y="4172119"/>
            <a:ext cx="174839" cy="1286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57E70371-925B-47A4-BACC-EFAA0D671B52}"/>
              </a:ext>
            </a:extLst>
          </p:cNvPr>
          <p:cNvSpPr/>
          <p:nvPr/>
        </p:nvSpPr>
        <p:spPr>
          <a:xfrm rot="10800000" flipH="1" flipV="1">
            <a:off x="8156953" y="5195140"/>
            <a:ext cx="214634" cy="570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B15AD9DC-A1EF-47C0-8BE9-647A08FF11FB}"/>
              </a:ext>
            </a:extLst>
          </p:cNvPr>
          <p:cNvSpPr/>
          <p:nvPr/>
        </p:nvSpPr>
        <p:spPr>
          <a:xfrm rot="14528239" flipH="1" flipV="1">
            <a:off x="2383540" y="3147757"/>
            <a:ext cx="124767" cy="1143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80AF55-5E43-4BDF-BB4A-E3330DCC8535}"/>
              </a:ext>
            </a:extLst>
          </p:cNvPr>
          <p:cNvSpPr/>
          <p:nvPr/>
        </p:nvSpPr>
        <p:spPr>
          <a:xfrm rot="10800000" flipH="1" flipV="1">
            <a:off x="5632550" y="1266942"/>
            <a:ext cx="5375293" cy="57051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rgbClr val="7030A0"/>
                </a:solidFill>
              </a:rPr>
              <a:t>新加坡教育部认证</a:t>
            </a:r>
            <a:r>
              <a:rPr lang="en-SG" altLang="zh-CN" sz="2000" b="1" dirty="0">
                <a:solidFill>
                  <a:srgbClr val="7030A0"/>
                </a:solidFill>
              </a:rPr>
              <a:t>(Edu-Trust) </a:t>
            </a:r>
            <a:r>
              <a:rPr lang="zh-CN" altLang="en-US" sz="2000" b="1" dirty="0">
                <a:solidFill>
                  <a:srgbClr val="7030A0"/>
                </a:solidFill>
              </a:rPr>
              <a:t>国际私立中小学</a:t>
            </a:r>
            <a:endParaRPr lang="en-SG" altLang="zh-CN" sz="2000" b="1" dirty="0">
              <a:solidFill>
                <a:srgbClr val="7030A0"/>
              </a:solidFill>
            </a:endParaRPr>
          </a:p>
          <a:p>
            <a:r>
              <a:rPr lang="en-SG" sz="2000" b="1" dirty="0">
                <a:solidFill>
                  <a:srgbClr val="C00000"/>
                </a:solidFill>
              </a:rPr>
              <a:t> </a:t>
            </a:r>
            <a:endParaRPr lang="en-SG" altLang="zh-CN" sz="2000" b="1" dirty="0">
              <a:solidFill>
                <a:srgbClr val="C00000"/>
              </a:solidFill>
            </a:endParaRP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BF95135E-3892-4BC9-9941-CBD3DF530093}"/>
              </a:ext>
            </a:extLst>
          </p:cNvPr>
          <p:cNvSpPr/>
          <p:nvPr/>
        </p:nvSpPr>
        <p:spPr>
          <a:xfrm rot="10800000" flipH="1" flipV="1">
            <a:off x="9366908" y="1844586"/>
            <a:ext cx="164926" cy="116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6310DE5-ACDF-485A-9C14-D4CC39258F5D}"/>
              </a:ext>
            </a:extLst>
          </p:cNvPr>
          <p:cNvSpPr/>
          <p:nvPr/>
        </p:nvSpPr>
        <p:spPr>
          <a:xfrm rot="10800000" flipH="1" flipV="1">
            <a:off x="7744728" y="3012495"/>
            <a:ext cx="3557682" cy="86839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rgbClr val="7030A0"/>
                </a:solidFill>
              </a:rPr>
              <a:t>新加坡教育部认证</a:t>
            </a:r>
            <a:r>
              <a:rPr lang="en-SG" altLang="zh-CN" sz="2000" b="1" dirty="0">
                <a:solidFill>
                  <a:srgbClr val="7030A0"/>
                </a:solidFill>
              </a:rPr>
              <a:t>(Edu-Trust) </a:t>
            </a:r>
            <a:r>
              <a:rPr lang="zh-CN" altLang="en-US" sz="2000" b="1" dirty="0">
                <a:solidFill>
                  <a:srgbClr val="7030A0"/>
                </a:solidFill>
              </a:rPr>
              <a:t>国际私立大学</a:t>
            </a:r>
            <a:endParaRPr lang="en-SG" altLang="zh-CN" sz="2000" b="1" dirty="0">
              <a:solidFill>
                <a:srgbClr val="7030A0"/>
              </a:solidFill>
            </a:endParaRPr>
          </a:p>
          <a:p>
            <a:r>
              <a:rPr lang="en-SG" sz="2000" b="1" dirty="0">
                <a:solidFill>
                  <a:srgbClr val="C00000"/>
                </a:solidFill>
              </a:rPr>
              <a:t> </a:t>
            </a:r>
            <a:endParaRPr lang="en-SG" altLang="zh-CN" sz="2000" b="1" dirty="0">
              <a:solidFill>
                <a:srgbClr val="C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159584-FCAF-4AB1-98A4-8AD45335374A}"/>
              </a:ext>
            </a:extLst>
          </p:cNvPr>
          <p:cNvSpPr/>
          <p:nvPr/>
        </p:nvSpPr>
        <p:spPr>
          <a:xfrm>
            <a:off x="7488645" y="5251354"/>
            <a:ext cx="731212" cy="425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n>
                  <a:solidFill>
                    <a:sysClr val="windowText" lastClr="000000"/>
                  </a:solidFill>
                </a:ln>
              </a:rPr>
              <a:t>及格</a:t>
            </a:r>
            <a:endParaRPr lang="en-SG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9197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7611"/>
    </mc:Choice>
    <mc:Fallback xmlns="">
      <p:transition spd="slow" advTm="761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406</Words>
  <Application>Microsoft Office PowerPoint</Application>
  <PresentationFormat>Widescreen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微软雅黑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Teck Chew Phua</dc:creator>
  <cp:lastModifiedBy>Teck Chew Phua</cp:lastModifiedBy>
  <cp:revision>11</cp:revision>
  <dcterms:created xsi:type="dcterms:W3CDTF">2022-02-28T03:00:12Z</dcterms:created>
  <dcterms:modified xsi:type="dcterms:W3CDTF">2022-03-02T15:57:02Z</dcterms:modified>
</cp:coreProperties>
</file>